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80" r:id="rId12"/>
    <p:sldId id="281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8"/>
    <p:restoredTop sz="92197"/>
  </p:normalViewPr>
  <p:slideViewPr>
    <p:cSldViewPr snapToGrid="0" snapToObjects="1">
      <p:cViewPr varScale="1">
        <p:scale>
          <a:sx n="56" d="100"/>
          <a:sy n="5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FF5-9E34-FA45-BA46-32D0063DC450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783A9-907E-1048-ADA6-C44082B46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84D71-04B0-5946-A59C-27A67CE0167E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70DC-CE71-964C-A3B8-A666318D01AC}" type="datetime1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0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976B-565F-914D-92CC-A546FABDCC75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09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ED81-718D-8742-AA85-0BCD57040311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55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5A15-F4A1-084A-A0FE-07CEE8CA4893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0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20B7-CB24-3B4F-AD0D-27ACF94F3B03}" type="datetime1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6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6F77-943F-3744-BFC5-B08D897BBCD3}" type="datetime1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4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082-1D13-5E48-82A7-433A9B44BA30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4D52-9F86-7A40-9263-E70C1D791CDE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BD46E-7171-4946-90B6-CA83F2A52214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4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2C495-E17A-5145-9BA4-1681814D5920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2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C5EDE-5FFC-EB43-A14B-1243C03A9BCB}" type="datetime1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8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6AF2-04C8-554C-81D0-D5222BA21D70}" type="datetime1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754F-980E-B94C-BB15-21D69AB4E8B5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E284-9C8C-2848-BC87-437AAB132895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1A4F-1DB3-764B-8B13-F98F352496C3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AF86-3A13-BA4B-99DF-9845B942325C}" type="datetime1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06AC5C-1F8A-9D43-AFB1-0F6ECA63918E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78CE-D2A2-D54B-81B8-67E97302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1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01B4-7634-0443-916D-6D1728418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73" y="1280161"/>
            <a:ext cx="10275046" cy="1274298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methods and Python basics for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8702E-90CC-0043-98F9-8BB7398C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CB69A3-A4AF-4A47-A97D-01A175849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2494" y="5623200"/>
            <a:ext cx="1428225" cy="59472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473548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DF8F2-7D77-A147-A68F-45AA9495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E32C2-BF94-3D44-96FF-8218F37A269C}"/>
              </a:ext>
            </a:extLst>
          </p:cNvPr>
          <p:cNvSpPr txBox="1"/>
          <p:nvPr/>
        </p:nvSpPr>
        <p:spPr>
          <a:xfrm>
            <a:off x="1213658" y="370567"/>
            <a:ext cx="487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Quartile Range (IQR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C75E5-848C-834B-AAF6-A5E6E086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85" y="842190"/>
            <a:ext cx="6384175" cy="2254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1C8F6-2E0D-BB43-8CC6-A74D65A14FA8}"/>
              </a:ext>
            </a:extLst>
          </p:cNvPr>
          <p:cNvSpPr txBox="1"/>
          <p:nvPr/>
        </p:nvSpPr>
        <p:spPr>
          <a:xfrm>
            <a:off x="1043085" y="3168664"/>
            <a:ext cx="7173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There are several methods for determining outliers in a dataset: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Outliers are values below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- 1.5(Q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 or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1.5*IQR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Outliers are values above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+ 1.5(Q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  or 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+ 1.5*IQR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D068B-A900-7044-BE56-96F29163957F}"/>
              </a:ext>
            </a:extLst>
          </p:cNvPr>
          <p:cNvSpPr txBox="1"/>
          <p:nvPr/>
        </p:nvSpPr>
        <p:spPr>
          <a:xfrm>
            <a:off x="348984" y="4225087"/>
            <a:ext cx="5493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Deviation (SD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the spread of the data about the mean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456E9-A740-DF4E-819D-E781D8F0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8" y="5049663"/>
            <a:ext cx="3004790" cy="755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CFEB8-38A1-6F4F-9EF2-A2560717A1CC}"/>
              </a:ext>
            </a:extLst>
          </p:cNvPr>
          <p:cNvSpPr txBox="1"/>
          <p:nvPr/>
        </p:nvSpPr>
        <p:spPr>
          <a:xfrm>
            <a:off x="3567604" y="517919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120A43-1070-7B4F-8414-D50BB116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06" y="5011981"/>
            <a:ext cx="1988094" cy="830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F003B8-A90A-4649-AF6C-C694CF7E6244}"/>
              </a:ext>
            </a:extLst>
          </p:cNvPr>
          <p:cNvSpPr txBox="1"/>
          <p:nvPr/>
        </p:nvSpPr>
        <p:spPr>
          <a:xfrm>
            <a:off x="7134308" y="4367321"/>
            <a:ext cx="39535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the average squared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deviations from the mean.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6BB927-3DF8-6A4E-89EA-FB57E1AB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40" y="5044429"/>
            <a:ext cx="3903236" cy="1086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EDE39F-7E62-B841-82F3-05C26BFE9EA7}"/>
              </a:ext>
            </a:extLst>
          </p:cNvPr>
          <p:cNvSpPr txBox="1"/>
          <p:nvPr/>
        </p:nvSpPr>
        <p:spPr>
          <a:xfrm>
            <a:off x="348984" y="4268042"/>
            <a:ext cx="5924316" cy="1574473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829B3-A482-834C-BE83-8EC9D6325570}"/>
              </a:ext>
            </a:extLst>
          </p:cNvPr>
          <p:cNvSpPr txBox="1"/>
          <p:nvPr/>
        </p:nvSpPr>
        <p:spPr>
          <a:xfrm>
            <a:off x="7134308" y="4163507"/>
            <a:ext cx="4056431" cy="1967487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5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86858-2C60-D04B-889C-5A628518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02CD6-0919-FD4A-A840-EE345D597574}"/>
              </a:ext>
            </a:extLst>
          </p:cNvPr>
          <p:cNvSpPr txBox="1"/>
          <p:nvPr/>
        </p:nvSpPr>
        <p:spPr>
          <a:xfrm>
            <a:off x="914400" y="249382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 of variation (CV):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Coefficient variation is defined as ratio of standard deviation to mean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80345-AD8B-BE43-9C09-58ED71C1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5713"/>
            <a:ext cx="3721100" cy="69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43CA2-441F-8342-A5B9-003EDE60BC10}"/>
              </a:ext>
            </a:extLst>
          </p:cNvPr>
          <p:cNvSpPr txBox="1"/>
          <p:nvPr/>
        </p:nvSpPr>
        <p:spPr>
          <a:xfrm>
            <a:off x="947651" y="1911927"/>
            <a:ext cx="963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error (SE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): indicates how different the population mean is likely to be from a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sample mean. (or) SE is a mathematical tool used in statistics to measure variability.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 is also useful for the estimating the confidence interval for the dataset.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D2751-7D45-644B-A79E-8E65BF67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51" y="2835257"/>
            <a:ext cx="1933785" cy="65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1FB38-D298-4341-ADD7-8BBBE2CC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589" y="2835257"/>
            <a:ext cx="679911" cy="65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D870D5-76BB-1744-A208-AA83C51ED081}"/>
              </a:ext>
            </a:extLst>
          </p:cNvPr>
          <p:cNvSpPr txBox="1"/>
          <p:nvPr/>
        </p:nvSpPr>
        <p:spPr>
          <a:xfrm>
            <a:off x="3131414" y="296830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0BFDB-A58A-1249-A79F-651451C2A9A7}"/>
              </a:ext>
            </a:extLst>
          </p:cNvPr>
          <p:cNvSpPr txBox="1"/>
          <p:nvPr/>
        </p:nvSpPr>
        <p:spPr>
          <a:xfrm>
            <a:off x="914400" y="3758587"/>
            <a:ext cx="1005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is the measure of the directional relationship between two random variables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FAB7E8-4A96-2746-8D6B-06C09394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51" y="4158697"/>
            <a:ext cx="4025402" cy="861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E4E1F3-B632-A64F-9F7E-60378BB33376}"/>
              </a:ext>
            </a:extLst>
          </p:cNvPr>
          <p:cNvSpPr txBox="1"/>
          <p:nvPr/>
        </p:nvSpPr>
        <p:spPr>
          <a:xfrm>
            <a:off x="824219" y="5188759"/>
            <a:ext cx="959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Coefficient (r)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is used to describe the linear relationship between the  two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variables. It ranges from -1.0 to 1.0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E398D-AA18-B44A-A503-385590C83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52" y="5835090"/>
            <a:ext cx="3544138" cy="846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9040C8-3420-4044-8DB1-4729E3EA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670" y="5835090"/>
            <a:ext cx="1703394" cy="765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39FCA0-C94C-2847-913F-2B6D46F7AFBD}"/>
              </a:ext>
            </a:extLst>
          </p:cNvPr>
          <p:cNvSpPr txBox="1"/>
          <p:nvPr/>
        </p:nvSpPr>
        <p:spPr>
          <a:xfrm>
            <a:off x="4568396" y="595373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618C2-48AF-B54E-B456-A22BC3115C5E}"/>
              </a:ext>
            </a:extLst>
          </p:cNvPr>
          <p:cNvSpPr txBox="1"/>
          <p:nvPr/>
        </p:nvSpPr>
        <p:spPr>
          <a:xfrm>
            <a:off x="824219" y="254274"/>
            <a:ext cx="7777914" cy="13851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1CF71-2196-1E49-8365-7A113F08D59B}"/>
              </a:ext>
            </a:extLst>
          </p:cNvPr>
          <p:cNvSpPr txBox="1"/>
          <p:nvPr/>
        </p:nvSpPr>
        <p:spPr>
          <a:xfrm>
            <a:off x="824219" y="1813071"/>
            <a:ext cx="9528321" cy="16729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9B2E5B-5812-954F-9CB5-5EEFE3B0612E}"/>
              </a:ext>
            </a:extLst>
          </p:cNvPr>
          <p:cNvSpPr txBox="1"/>
          <p:nvPr/>
        </p:nvSpPr>
        <p:spPr>
          <a:xfrm>
            <a:off x="854860" y="3684050"/>
            <a:ext cx="10112292" cy="13860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70E46-39F1-6940-82DD-DB5FBF1899DF}"/>
              </a:ext>
            </a:extLst>
          </p:cNvPr>
          <p:cNvSpPr txBox="1"/>
          <p:nvPr/>
        </p:nvSpPr>
        <p:spPr>
          <a:xfrm>
            <a:off x="914400" y="5260709"/>
            <a:ext cx="10112292" cy="13860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5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289A5-40FE-DC48-9503-F3D3C2D9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974DE-CF53-0D4D-B944-61540F1B7F30}"/>
              </a:ext>
            </a:extLst>
          </p:cNvPr>
          <p:cNvSpPr txBox="1"/>
          <p:nvPr/>
        </p:nvSpPr>
        <p:spPr>
          <a:xfrm>
            <a:off x="770021" y="385011"/>
            <a:ext cx="97483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Absolute Error (MAE):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 the average magnitude of the errors in a set of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Forecasts.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MAE is a model evaluation metric used with regression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3F392-70AB-054A-BEDC-2362C5EF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1339118"/>
            <a:ext cx="3358997" cy="738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ADBB58-62DB-F04F-9D1B-A4CE525FE7CB}"/>
              </a:ext>
            </a:extLst>
          </p:cNvPr>
          <p:cNvSpPr txBox="1"/>
          <p:nvPr/>
        </p:nvSpPr>
        <p:spPr>
          <a:xfrm>
            <a:off x="657726" y="2293225"/>
            <a:ext cx="921701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Mean Square Error (RMSE) or Root Mean Square deviation (RMSD):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RMSE is the square root of the variance of the residuals. RMSE is an absolute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fit of the model to the data-how close the observed data points are to the model’s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Predicted values.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25250-1A3F-D841-91F1-9FBB6EAE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1" y="3568689"/>
            <a:ext cx="3426667" cy="90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1F5DB8-69DD-4346-BE40-4D090182E7D4}"/>
              </a:ext>
            </a:extLst>
          </p:cNvPr>
          <p:cNvSpPr txBox="1"/>
          <p:nvPr/>
        </p:nvSpPr>
        <p:spPr>
          <a:xfrm>
            <a:off x="6953297" y="352433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 = Actual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y(cap) = predicted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2F274-043D-3741-8F10-024178D81755}"/>
              </a:ext>
            </a:extLst>
          </p:cNvPr>
          <p:cNvSpPr txBox="1"/>
          <p:nvPr/>
        </p:nvSpPr>
        <p:spPr>
          <a:xfrm>
            <a:off x="657726" y="4876800"/>
            <a:ext cx="92143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 (MSE) or mean squared deviation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the average squared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Differences between the estimated values and the actual value.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69170-26E0-8F4E-9F8F-985E15B6C5F8}"/>
              </a:ext>
            </a:extLst>
          </p:cNvPr>
          <p:cNvSpPr txBox="1"/>
          <p:nvPr/>
        </p:nvSpPr>
        <p:spPr>
          <a:xfrm>
            <a:off x="659347" y="413787"/>
            <a:ext cx="9693193" cy="166401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2A7C7-38D1-D941-8C8C-8282BEF8C010}"/>
              </a:ext>
            </a:extLst>
          </p:cNvPr>
          <p:cNvSpPr txBox="1"/>
          <p:nvPr/>
        </p:nvSpPr>
        <p:spPr>
          <a:xfrm>
            <a:off x="659347" y="2264448"/>
            <a:ext cx="9693193" cy="2258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26943-1F20-EE47-8A25-446A28D01960}"/>
              </a:ext>
            </a:extLst>
          </p:cNvPr>
          <p:cNvSpPr txBox="1"/>
          <p:nvPr/>
        </p:nvSpPr>
        <p:spPr>
          <a:xfrm>
            <a:off x="653527" y="4738222"/>
            <a:ext cx="9699013" cy="13860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273D8-7176-BE49-839A-01434B548FF3}"/>
              </a:ext>
            </a:extLst>
          </p:cNvPr>
          <p:cNvSpPr txBox="1"/>
          <p:nvPr/>
        </p:nvSpPr>
        <p:spPr>
          <a:xfrm>
            <a:off x="6975848" y="3469901"/>
            <a:ext cx="2143427" cy="69794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13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F5101-1B93-6C43-9574-84B6D6E6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AC050-0FE8-D94C-8D50-899821B7FCB2}"/>
              </a:ext>
            </a:extLst>
          </p:cNvPr>
          <p:cNvSpPr txBox="1"/>
          <p:nvPr/>
        </p:nvSpPr>
        <p:spPr>
          <a:xfrm>
            <a:off x="662940" y="679572"/>
            <a:ext cx="37719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Five Number Summary: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smallest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First Quartile 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 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Third Quartile (Q</a:t>
            </a:r>
            <a:r>
              <a:rPr lang="en-US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largest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451E7-B371-7344-960E-1943CDDC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1" y="1063416"/>
            <a:ext cx="6755899" cy="2845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4569C-F0D8-644D-A775-DC4B341C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10" y="3945227"/>
            <a:ext cx="5225030" cy="26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FDE-BAC2-A345-9C05-ECF9C5D5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7D93A-3E97-384C-8370-A7933913C5CC}"/>
              </a:ext>
            </a:extLst>
          </p:cNvPr>
          <p:cNvSpPr txBox="1"/>
          <p:nvPr/>
        </p:nvSpPr>
        <p:spPr>
          <a:xfrm>
            <a:off x="1126275" y="710350"/>
            <a:ext cx="92933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Statistics is a subfield of mathematics. It refers to a collection of methods for working with data and using data to answer questions.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Statistics is generally considered a prerequisite to the field of applied machine learning.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will discuss the statistical tools commonly used for Data Science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Univariate analysis is the simplest form of data analysis where the data being analyzed contains only one variable. Since it's a single variable it doesn't deal with causes or relationships. The main purpose of univariate analysis is to describe the data and find patterns that exist within it.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Frequency: Count, Percent, Frequency,…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Tendency: Mean, Median, and Mode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Dispersion or Variation: Range, Variance, Standard deviation.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Measures of Position: Percentile Ranks, Quantile ranks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47234-5E05-3C42-B842-CC05AD5E8018}"/>
              </a:ext>
            </a:extLst>
          </p:cNvPr>
          <p:cNvSpPr txBox="1"/>
          <p:nvPr/>
        </p:nvSpPr>
        <p:spPr>
          <a:xfrm>
            <a:off x="3587438" y="267969"/>
            <a:ext cx="3201517" cy="4001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Statistics</a:t>
            </a:r>
          </a:p>
        </p:txBody>
      </p:sp>
    </p:spTree>
    <p:extLst>
      <p:ext uri="{BB962C8B-B14F-4D97-AF65-F5344CB8AC3E}">
        <p14:creationId xmlns:p14="http://schemas.microsoft.com/office/powerpoint/2010/main" val="196778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1822-5593-924F-8943-D3AA5858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45207-68EC-1042-B138-BDC47EEE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8" y="1375439"/>
            <a:ext cx="9706811" cy="384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A628-3F56-5140-BEE8-CD553BA0AAA0}"/>
              </a:ext>
            </a:extLst>
          </p:cNvPr>
          <p:cNvSpPr txBox="1"/>
          <p:nvPr/>
        </p:nvSpPr>
        <p:spPr>
          <a:xfrm>
            <a:off x="1231899" y="494906"/>
            <a:ext cx="241925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Statistics - Methods</a:t>
            </a:r>
          </a:p>
        </p:txBody>
      </p:sp>
    </p:spTree>
    <p:extLst>
      <p:ext uri="{BB962C8B-B14F-4D97-AF65-F5344CB8AC3E}">
        <p14:creationId xmlns:p14="http://schemas.microsoft.com/office/powerpoint/2010/main" val="88932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A4AB-BA29-C84C-83EE-11127A82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D3F2A-4151-F74D-89E2-745544A9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" y="1884680"/>
            <a:ext cx="10817182" cy="3716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7710D-C056-2648-81B6-7E5BC9E935F9}"/>
              </a:ext>
            </a:extLst>
          </p:cNvPr>
          <p:cNvSpPr txBox="1"/>
          <p:nvPr/>
        </p:nvSpPr>
        <p:spPr>
          <a:xfrm>
            <a:off x="631190" y="878750"/>
            <a:ext cx="243688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67263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B251C-CC8B-D344-AF6A-56615D4C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0059F-B7DE-1B44-9CF0-EABEFAA36FBD}"/>
              </a:ext>
            </a:extLst>
          </p:cNvPr>
          <p:cNvSpPr txBox="1"/>
          <p:nvPr/>
        </p:nvSpPr>
        <p:spPr>
          <a:xfrm>
            <a:off x="579120" y="1087571"/>
            <a:ext cx="163859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75E2E-8CD8-8147-BCCD-6E1476CB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8" y="1850390"/>
            <a:ext cx="11249122" cy="35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27A5-865C-A145-B60B-040AE514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9EA80-E869-874A-B155-4D96DC4197D8}"/>
              </a:ext>
            </a:extLst>
          </p:cNvPr>
          <p:cNvSpPr txBox="1"/>
          <p:nvPr/>
        </p:nvSpPr>
        <p:spPr>
          <a:xfrm>
            <a:off x="429711" y="1031691"/>
            <a:ext cx="26052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A2590-4C17-EF4C-A90B-4303B9A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11" y="1738630"/>
            <a:ext cx="11166088" cy="35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308-2692-DF4B-A809-4D133565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B65AC-5F8E-3046-B0A8-F53D237CB57B}"/>
              </a:ext>
            </a:extLst>
          </p:cNvPr>
          <p:cNvSpPr txBox="1"/>
          <p:nvPr/>
        </p:nvSpPr>
        <p:spPr>
          <a:xfrm>
            <a:off x="287731" y="679572"/>
            <a:ext cx="242906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96089-9C0B-6648-AD9B-4BA58101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1" y="1283970"/>
            <a:ext cx="10683441" cy="1573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FF837-FEBF-4146-9117-0003E5ACD507}"/>
              </a:ext>
            </a:extLst>
          </p:cNvPr>
          <p:cNvSpPr txBox="1"/>
          <p:nvPr/>
        </p:nvSpPr>
        <p:spPr>
          <a:xfrm>
            <a:off x="558800" y="3578009"/>
            <a:ext cx="184717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EACFE-11D9-4D49-A377-19B5F0F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190999"/>
            <a:ext cx="7602220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58CC7-049C-3640-B82F-C2F85E9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3365-F978-934E-BB3A-DB3214094D1A}"/>
              </a:ext>
            </a:extLst>
          </p:cNvPr>
          <p:cNvSpPr txBox="1"/>
          <p:nvPr/>
        </p:nvSpPr>
        <p:spPr>
          <a:xfrm>
            <a:off x="3873731" y="615142"/>
            <a:ext cx="368562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 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F7CAA-D360-DA44-8689-C0B530150099}"/>
              </a:ext>
            </a:extLst>
          </p:cNvPr>
          <p:cNvSpPr txBox="1"/>
          <p:nvPr/>
        </p:nvSpPr>
        <p:spPr>
          <a:xfrm>
            <a:off x="1280159" y="1745673"/>
            <a:ext cx="66668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Frequency Distribution – histograms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Cumulative Frequency Distribution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Mean, Median, Mode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Measures of dispersion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Range, IQR, standard deviation, coefficient of variation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 distribution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Boxplots, QQ plots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Visualizations: scatter plot matrix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Five number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884D7-6B92-534A-B501-7FC441A6D75C}"/>
              </a:ext>
            </a:extLst>
          </p:cNvPr>
          <p:cNvSpPr txBox="1"/>
          <p:nvPr/>
        </p:nvSpPr>
        <p:spPr>
          <a:xfrm>
            <a:off x="1280159" y="1745673"/>
            <a:ext cx="6153574" cy="40934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6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8C290-C1C0-4047-8EE4-42D8FEE2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78CE-D2A2-D54B-81B8-67E97302A51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B998A-5DAE-BA41-B88F-1D05D919D6D7}"/>
              </a:ext>
            </a:extLst>
          </p:cNvPr>
          <p:cNvSpPr txBox="1"/>
          <p:nvPr/>
        </p:nvSpPr>
        <p:spPr>
          <a:xfrm>
            <a:off x="881148" y="192447"/>
            <a:ext cx="8163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Mean/arithmetic mean/arithmetic average: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 a central value of a finite set of numbers.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Specifically, the sum of the values divided by the number of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41969-DE87-C249-A09A-5AC74584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48" y="1186799"/>
            <a:ext cx="7448204" cy="1436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030EC-0090-5842-B2D3-5527A3B2E9AA}"/>
              </a:ext>
            </a:extLst>
          </p:cNvPr>
          <p:cNvSpPr txBox="1"/>
          <p:nvPr/>
        </p:nvSpPr>
        <p:spPr>
          <a:xfrm>
            <a:off x="881147" y="2825579"/>
            <a:ext cx="74482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Median is the middle number in a sorted list of numbers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odd number of values median = (n+1)/2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even number of values  median = [(n/2) + ((n/2)+1)]/2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9AD76-E678-6F48-A161-7F55A494C4DE}"/>
              </a:ext>
            </a:extLst>
          </p:cNvPr>
          <p:cNvSpPr txBox="1"/>
          <p:nvPr/>
        </p:nvSpPr>
        <p:spPr>
          <a:xfrm>
            <a:off x="914794" y="4056685"/>
            <a:ext cx="404790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Most frequent value in the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A9621-8D3D-2242-B726-870E31DA4BBB}"/>
              </a:ext>
            </a:extLst>
          </p:cNvPr>
          <p:cNvSpPr txBox="1"/>
          <p:nvPr/>
        </p:nvSpPr>
        <p:spPr>
          <a:xfrm>
            <a:off x="881147" y="4865215"/>
            <a:ext cx="62647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of dispersion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Measure of dispersion indicate how large the spread of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distribution in around the central tendency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1D3B-AF71-BF4F-B82C-BB22023F2E03}"/>
              </a:ext>
            </a:extLst>
          </p:cNvPr>
          <p:cNvSpPr txBox="1"/>
          <p:nvPr/>
        </p:nvSpPr>
        <p:spPr>
          <a:xfrm>
            <a:off x="931419" y="5964899"/>
            <a:ext cx="81772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The difference between maximum and minimum value in dataset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Range =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7670B-C9EF-B044-9D84-B8BD988B4ED0}"/>
              </a:ext>
            </a:extLst>
          </p:cNvPr>
          <p:cNvSpPr txBox="1"/>
          <p:nvPr/>
        </p:nvSpPr>
        <p:spPr>
          <a:xfrm>
            <a:off x="881147" y="219135"/>
            <a:ext cx="7448205" cy="240379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F4FB7-DC46-A045-8D61-A9EA63EECE13}"/>
              </a:ext>
            </a:extLst>
          </p:cNvPr>
          <p:cNvSpPr txBox="1"/>
          <p:nvPr/>
        </p:nvSpPr>
        <p:spPr>
          <a:xfrm>
            <a:off x="881146" y="243809"/>
            <a:ext cx="7448206" cy="240580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744AD-00E1-CF46-AA16-4D9AE2F0D962}"/>
              </a:ext>
            </a:extLst>
          </p:cNvPr>
          <p:cNvSpPr txBox="1"/>
          <p:nvPr/>
        </p:nvSpPr>
        <p:spPr>
          <a:xfrm>
            <a:off x="931419" y="2845859"/>
            <a:ext cx="6214448" cy="12108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7E545-B8D4-E147-AE12-B7F2E5AAB716}"/>
              </a:ext>
            </a:extLst>
          </p:cNvPr>
          <p:cNvSpPr txBox="1"/>
          <p:nvPr/>
        </p:nvSpPr>
        <p:spPr>
          <a:xfrm>
            <a:off x="931418" y="4105230"/>
            <a:ext cx="6214449" cy="62856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E1B2A-673C-074E-B79D-6FA482905F54}"/>
              </a:ext>
            </a:extLst>
          </p:cNvPr>
          <p:cNvSpPr txBox="1"/>
          <p:nvPr/>
        </p:nvSpPr>
        <p:spPr>
          <a:xfrm>
            <a:off x="954626" y="4838528"/>
            <a:ext cx="6191242" cy="109968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B3507-BD65-2847-B04B-C2E116DD1686}"/>
              </a:ext>
            </a:extLst>
          </p:cNvPr>
          <p:cNvSpPr txBox="1"/>
          <p:nvPr/>
        </p:nvSpPr>
        <p:spPr>
          <a:xfrm>
            <a:off x="954626" y="5964899"/>
            <a:ext cx="8089620" cy="80526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Wingdings" pitchFamily="2" charset="2"/>
          <a:buChar char="Ø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{76AC9B6F-FF76-C140-B729-E2D763ECA788}tf10001062</Template>
  <TotalTime>1555</TotalTime>
  <Words>682</Words>
  <Application>Microsoft Macintosh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Ion</vt:lpstr>
      <vt:lpstr>Statistical methods and Python basics for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139</cp:revision>
  <dcterms:created xsi:type="dcterms:W3CDTF">2020-09-27T00:26:35Z</dcterms:created>
  <dcterms:modified xsi:type="dcterms:W3CDTF">2021-04-08T05:43:02Z</dcterms:modified>
</cp:coreProperties>
</file>